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3" r:id="rId2"/>
    <p:sldId id="257" r:id="rId3"/>
    <p:sldId id="270" r:id="rId4"/>
    <p:sldId id="259" r:id="rId5"/>
    <p:sldId id="260" r:id="rId6"/>
    <p:sldId id="271" r:id="rId7"/>
    <p:sldId id="272" r:id="rId8"/>
    <p:sldId id="261" r:id="rId9"/>
    <p:sldId id="262" r:id="rId10"/>
    <p:sldId id="264" r:id="rId11"/>
    <p:sldId id="263" r:id="rId12"/>
    <p:sldId id="268" r:id="rId13"/>
    <p:sldId id="266" r:id="rId14"/>
    <p:sldId id="267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FF"/>
    <a:srgbClr val="FFFF66"/>
    <a:srgbClr val="FF9900"/>
    <a:srgbClr val="CC3300"/>
    <a:srgbClr val="CC0066"/>
    <a:srgbClr val="5B5427"/>
    <a:srgbClr val="7F6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138F-6110-4A1B-B185-B0E7733F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0C55-178E-41E5-9EC7-0A494EBA7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D84F-6263-4DFC-B96C-7C7953933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E54-A804-491A-9BCF-4D4177ADA0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443A-272D-41F9-BA88-9CA3A8D74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EC83-1943-4F97-85C3-9A16EB511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89BC-3051-4418-964F-775D9115D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5BD4-256D-4FC5-B78F-408B907ED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E6F3-6EA4-40DE-9190-8A072F43C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3A58-1E4B-473B-B42D-88352C025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388-DF1B-47C0-8F8A-5295207F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9FDC-4307-4C07-9A0A-D1F46D305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audio" Target="file:///D:\L-p%20em%20vui%20gh&#234;%20-%20Ng-c%20Minh%20-%20Nghe%20nh-c%20online%20-%20Download%20-%20Baamboo.com.mp3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Luyện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từ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câu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243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31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Thêm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trạng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ngữ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câu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Thị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Thu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Lan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SGK/ 126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1. Tìm trạng ngữ trong  các câu sau :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28600" y="1905000"/>
            <a:ext cx="8458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i="1">
                <a:solidFill>
                  <a:srgbClr val="6600FF"/>
                </a:solidFill>
              </a:rPr>
              <a:t> </a:t>
            </a:r>
            <a:r>
              <a:rPr lang="en-US" sz="2400" b="1" i="1"/>
              <a:t>a. </a:t>
            </a:r>
            <a:r>
              <a:rPr lang="en-US" sz="2400" b="1" i="1">
                <a:solidFill>
                  <a:srgbClr val="FF0000"/>
                </a:solidFill>
              </a:rPr>
              <a:t>Ngày xưa</a:t>
            </a:r>
            <a:r>
              <a:rPr lang="en-US" sz="2400">
                <a:solidFill>
                  <a:srgbClr val="FF0000"/>
                </a:solidFill>
              </a:rPr>
              <a:t>,</a:t>
            </a:r>
            <a:r>
              <a:rPr lang="en-US" sz="2400"/>
              <a:t> </a:t>
            </a:r>
            <a:r>
              <a:rPr lang="en-US" sz="2400" b="1"/>
              <a:t>Rùa có một cái mai láng bóng.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                                                  VÕ QUẢNG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777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/>
              <a:t>b.</a:t>
            </a:r>
            <a:r>
              <a:rPr lang="en-US" sz="2400"/>
              <a:t> </a:t>
            </a:r>
            <a:r>
              <a:rPr lang="en-US" sz="2400" b="1" i="1">
                <a:solidFill>
                  <a:srgbClr val="FF0000"/>
                </a:solidFill>
              </a:rPr>
              <a:t>Trong vườn</a:t>
            </a:r>
            <a:r>
              <a:rPr lang="en-US" sz="2400" b="1"/>
              <a:t>, muôn loài hoa đua nở.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                                                  XUÂN QUỲNH.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8610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/>
              <a:t>c.</a:t>
            </a:r>
            <a:r>
              <a:rPr lang="en-US" sz="2400"/>
              <a:t> </a:t>
            </a:r>
            <a:r>
              <a:rPr lang="en-US" sz="2400" b="1" i="1">
                <a:solidFill>
                  <a:srgbClr val="FF0000"/>
                </a:solidFill>
              </a:rPr>
              <a:t>Từ tờ mờ sáng</a:t>
            </a:r>
            <a:r>
              <a:rPr lang="en-US" sz="2400" b="1"/>
              <a:t>, cô Thảo đã dậy sắm sửa đi về làng.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/>
              <a:t>Làng cô ở cách làng Mỹ Lý hơn mười lăm cây số.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Vì vậy, mỗi năm</a:t>
            </a:r>
            <a:r>
              <a:rPr lang="en-US" sz="2400" b="1"/>
              <a:t> cô chỉ về làng chừng hai ba lượt.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                                                   Theo THANH TỊNH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914400" y="1752600"/>
            <a:ext cx="403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8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/>
      <p:bldP spid="48137" grpId="0"/>
      <p:bldP spid="481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SGK/ 126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861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2.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ngắn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3 </a:t>
            </a:r>
            <a:r>
              <a:rPr lang="en-US" sz="2800" b="1" dirty="0" err="1"/>
              <a:t>đến</a:t>
            </a:r>
            <a:r>
              <a:rPr lang="en-US" sz="2800" b="1" dirty="0"/>
              <a:t> 5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kể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chơi</a:t>
            </a:r>
            <a:r>
              <a:rPr lang="en-US" sz="2800" b="1" dirty="0"/>
              <a:t> </a:t>
            </a:r>
            <a:r>
              <a:rPr lang="en-US" sz="2800" b="1" dirty="0" err="1"/>
              <a:t>xa</a:t>
            </a:r>
            <a:r>
              <a:rPr lang="en-US" sz="2800" b="1" dirty="0"/>
              <a:t>,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ít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trạng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.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8686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nghỉ</a:t>
            </a:r>
            <a:r>
              <a:rPr lang="en-US" sz="2800" b="1" i="1" dirty="0"/>
              <a:t> </a:t>
            </a:r>
            <a:r>
              <a:rPr lang="en-US" sz="2800" b="1" i="1" dirty="0" err="1"/>
              <a:t>hè</a:t>
            </a:r>
            <a:r>
              <a:rPr lang="en-US" sz="2800" b="1" i="1" dirty="0"/>
              <a:t> </a:t>
            </a:r>
            <a:r>
              <a:rPr lang="en-US" sz="2800" b="1" i="1" dirty="0" err="1"/>
              <a:t>vừa</a:t>
            </a:r>
            <a:r>
              <a:rPr lang="en-US" sz="2800" b="1" i="1" dirty="0"/>
              <a:t> qua, </a:t>
            </a:r>
            <a:r>
              <a:rPr lang="en-US" sz="2800" b="1" i="1" dirty="0" err="1"/>
              <a:t>em</a:t>
            </a:r>
            <a:r>
              <a:rPr lang="en-US" sz="2800" b="1" i="1" dirty="0"/>
              <a:t> </a:t>
            </a:r>
            <a:r>
              <a:rPr lang="en-US" sz="2800" b="1" i="1" dirty="0" err="1"/>
              <a:t>được</a:t>
            </a:r>
            <a:r>
              <a:rPr lang="en-US" sz="2800" b="1" i="1" dirty="0"/>
              <a:t> </a:t>
            </a:r>
            <a:r>
              <a:rPr lang="en-US" sz="2800" b="1" i="1" dirty="0" err="1"/>
              <a:t>bố</a:t>
            </a:r>
            <a:r>
              <a:rPr lang="en-US" sz="2800" b="1" i="1" dirty="0"/>
              <a:t> </a:t>
            </a:r>
            <a:r>
              <a:rPr lang="en-US" sz="2800" b="1" i="1" dirty="0" err="1"/>
              <a:t>mẹ</a:t>
            </a:r>
            <a:r>
              <a:rPr lang="en-US" sz="2800" b="1" i="1" dirty="0"/>
              <a:t> </a:t>
            </a:r>
            <a:r>
              <a:rPr lang="en-US" sz="2800" b="1" i="1" dirty="0" err="1"/>
              <a:t>cho</a:t>
            </a:r>
            <a:r>
              <a:rPr lang="en-US" sz="2800" b="1" i="1" dirty="0"/>
              <a:t> </a:t>
            </a:r>
            <a:r>
              <a:rPr lang="en-US" sz="2800" b="1" i="1" dirty="0" err="1"/>
              <a:t>đi</a:t>
            </a:r>
            <a:r>
              <a:rPr lang="en-US" sz="2800" b="1" i="1" dirty="0"/>
              <a:t> </a:t>
            </a:r>
            <a:r>
              <a:rPr lang="en-US" sz="2800" b="1" i="1" dirty="0" err="1"/>
              <a:t>nghỉ</a:t>
            </a:r>
            <a:r>
              <a:rPr lang="en-US" sz="2800" b="1" i="1" dirty="0"/>
              <a:t> </a:t>
            </a:r>
            <a:r>
              <a:rPr lang="en-US" sz="2800" b="1" i="1" dirty="0" err="1"/>
              <a:t>mát</a:t>
            </a:r>
            <a:r>
              <a:rPr lang="en-US" sz="2800" b="1" i="1" dirty="0"/>
              <a:t> ở </a:t>
            </a:r>
            <a:r>
              <a:rPr lang="en-US" sz="2800" b="1" i="1" dirty="0" err="1"/>
              <a:t>Nha</a:t>
            </a:r>
            <a:r>
              <a:rPr lang="en-US" sz="2800" b="1" i="1" dirty="0"/>
              <a:t> </a:t>
            </a:r>
            <a:r>
              <a:rPr lang="en-US" sz="2800" b="1" i="1" dirty="0" err="1"/>
              <a:t>Trang</a:t>
            </a:r>
            <a:r>
              <a:rPr lang="en-US" sz="2800" b="1" i="1" dirty="0"/>
              <a:t>. </a:t>
            </a:r>
            <a:r>
              <a:rPr lang="en-US" sz="2800" b="1" i="1" dirty="0" err="1"/>
              <a:t>Ngày</a:t>
            </a:r>
            <a:r>
              <a:rPr lang="en-US" sz="2800" b="1" i="1" dirty="0"/>
              <a:t> </a:t>
            </a:r>
            <a:r>
              <a:rPr lang="en-US" sz="2800" b="1" i="1" dirty="0" err="1"/>
              <a:t>lên</a:t>
            </a:r>
            <a:r>
              <a:rPr lang="en-US" sz="2800" b="1" i="1" dirty="0"/>
              <a:t> </a:t>
            </a:r>
            <a:r>
              <a:rPr lang="en-US" sz="2800" b="1" i="1" dirty="0" err="1"/>
              <a:t>đường</a:t>
            </a:r>
            <a:r>
              <a:rPr lang="en-US" sz="2800" b="1" i="1" dirty="0"/>
              <a:t>, </a:t>
            </a:r>
            <a:r>
              <a:rPr lang="en-US" sz="2800" b="1" i="1" dirty="0" err="1"/>
              <a:t>em</a:t>
            </a:r>
            <a:r>
              <a:rPr lang="en-US" sz="2800" b="1" i="1" dirty="0"/>
              <a:t> </a:t>
            </a:r>
            <a:r>
              <a:rPr lang="en-US" sz="2800" b="1" i="1" dirty="0" err="1"/>
              <a:t>hồi</a:t>
            </a:r>
            <a:r>
              <a:rPr lang="en-US" sz="2800" b="1" i="1" dirty="0"/>
              <a:t> </a:t>
            </a:r>
            <a:r>
              <a:rPr lang="en-US" sz="2800" b="1" i="1" dirty="0" err="1"/>
              <a:t>hộp</a:t>
            </a:r>
            <a:r>
              <a:rPr lang="en-US" sz="2800" b="1" i="1" dirty="0"/>
              <a:t> </a:t>
            </a:r>
            <a:r>
              <a:rPr lang="en-US" sz="2800" b="1" i="1" dirty="0" err="1"/>
              <a:t>đến</a:t>
            </a:r>
            <a:r>
              <a:rPr lang="en-US" sz="2800" b="1" i="1" dirty="0"/>
              <a:t> </a:t>
            </a:r>
            <a:r>
              <a:rPr lang="en-US" sz="2800" b="1" i="1" dirty="0" err="1"/>
              <a:t>không</a:t>
            </a:r>
            <a:r>
              <a:rPr lang="en-US" sz="2800" b="1" i="1" dirty="0"/>
              <a:t> </a:t>
            </a:r>
            <a:r>
              <a:rPr lang="en-US" sz="2800" b="1" i="1" dirty="0" err="1"/>
              <a:t>ngủ</a:t>
            </a:r>
            <a:r>
              <a:rPr lang="en-US" sz="2800" b="1" i="1" dirty="0"/>
              <a:t> </a:t>
            </a:r>
            <a:r>
              <a:rPr lang="en-US" sz="2800" b="1" i="1" dirty="0" err="1"/>
              <a:t>được</a:t>
            </a:r>
            <a:r>
              <a:rPr lang="en-US" sz="2800" b="1" i="1" dirty="0"/>
              <a:t>.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mờ</a:t>
            </a:r>
            <a:r>
              <a:rPr lang="en-US" sz="2800" b="1" i="1" dirty="0"/>
              <a:t> </a:t>
            </a:r>
            <a:r>
              <a:rPr lang="en-US" sz="2800" b="1" i="1" dirty="0" err="1"/>
              <a:t>sáng</a:t>
            </a:r>
            <a:r>
              <a:rPr lang="en-US" sz="2800" b="1" i="1" dirty="0"/>
              <a:t>, </a:t>
            </a:r>
            <a:r>
              <a:rPr lang="en-US" sz="2800" b="1" i="1" dirty="0" err="1"/>
              <a:t>chúng</a:t>
            </a:r>
            <a:r>
              <a:rPr lang="en-US" sz="2800" b="1" i="1" dirty="0"/>
              <a:t> </a:t>
            </a:r>
            <a:r>
              <a:rPr lang="en-US" sz="2800" b="1" i="1" dirty="0" err="1"/>
              <a:t>em</a:t>
            </a:r>
            <a:r>
              <a:rPr lang="en-US" sz="2800" b="1" i="1" dirty="0"/>
              <a:t> </a:t>
            </a:r>
            <a:r>
              <a:rPr lang="en-US" sz="2800" b="1" i="1" dirty="0" err="1"/>
              <a:t>đã</a:t>
            </a:r>
            <a:r>
              <a:rPr lang="en-US" sz="2800" b="1" i="1" dirty="0"/>
              <a:t> </a:t>
            </a:r>
            <a:r>
              <a:rPr lang="en-US" sz="2800" b="1" i="1" dirty="0" err="1"/>
              <a:t>dậy</a:t>
            </a:r>
            <a:r>
              <a:rPr lang="en-US" sz="2800" b="1" i="1" dirty="0"/>
              <a:t> </a:t>
            </a:r>
            <a:r>
              <a:rPr lang="en-US" sz="2800" b="1" i="1" dirty="0" err="1"/>
              <a:t>sắm</a:t>
            </a:r>
            <a:r>
              <a:rPr lang="en-US" sz="2800" b="1" i="1" dirty="0"/>
              <a:t> </a:t>
            </a:r>
            <a:r>
              <a:rPr lang="en-US" sz="2800" b="1" i="1" dirty="0" err="1"/>
              <a:t>sửa</a:t>
            </a:r>
            <a:r>
              <a:rPr lang="en-US" sz="2800" b="1" i="1" dirty="0"/>
              <a:t> </a:t>
            </a:r>
            <a:r>
              <a:rPr lang="en-US" sz="2800" b="1" i="1" dirty="0" err="1"/>
              <a:t>đồ</a:t>
            </a:r>
            <a:r>
              <a:rPr lang="en-US" sz="2800" b="1" i="1" dirty="0"/>
              <a:t> </a:t>
            </a:r>
            <a:r>
              <a:rPr lang="en-US" sz="2800" b="1" i="1" dirty="0" err="1"/>
              <a:t>đạc</a:t>
            </a:r>
            <a:r>
              <a:rPr lang="en-US" sz="2800" b="1" i="1" dirty="0"/>
              <a:t> </a:t>
            </a:r>
            <a:r>
              <a:rPr lang="en-US" sz="2800" b="1" i="1" dirty="0" err="1"/>
              <a:t>để</a:t>
            </a:r>
            <a:r>
              <a:rPr lang="en-US" sz="2800" b="1" i="1" dirty="0"/>
              <a:t> </a:t>
            </a:r>
            <a:r>
              <a:rPr lang="en-US" sz="2800" b="1" i="1" dirty="0" err="1"/>
              <a:t>chuẩn</a:t>
            </a:r>
            <a:r>
              <a:rPr lang="en-US" sz="2800" b="1" i="1" dirty="0"/>
              <a:t> </a:t>
            </a:r>
            <a:r>
              <a:rPr lang="en-US" sz="2800" b="1" i="1" dirty="0" err="1"/>
              <a:t>bị</a:t>
            </a:r>
            <a:r>
              <a:rPr lang="en-US" sz="2800" b="1" i="1" dirty="0"/>
              <a:t> </a:t>
            </a:r>
            <a:r>
              <a:rPr lang="en-US" sz="2800" b="1" i="1" dirty="0" err="1"/>
              <a:t>ra</a:t>
            </a:r>
            <a:r>
              <a:rPr lang="en-US" sz="2800" b="1" i="1" dirty="0"/>
              <a:t> </a:t>
            </a:r>
            <a:r>
              <a:rPr lang="en-US" sz="2800" b="1" i="1" dirty="0" err="1"/>
              <a:t>ga</a:t>
            </a:r>
            <a:r>
              <a:rPr lang="en-US" sz="2800" b="1" i="1" dirty="0"/>
              <a:t> </a:t>
            </a:r>
            <a:r>
              <a:rPr lang="en-US" sz="2800" b="1" i="1" dirty="0" err="1"/>
              <a:t>tàu</a:t>
            </a:r>
            <a:r>
              <a:rPr lang="en-US" sz="2800" b="1" i="1" dirty="0"/>
              <a:t> </a:t>
            </a:r>
            <a:r>
              <a:rPr lang="en-US" sz="2800" b="1" i="1" dirty="0" err="1"/>
              <a:t>hỏa</a:t>
            </a:r>
            <a:r>
              <a:rPr lang="en-US" sz="2800" b="1" i="1" dirty="0"/>
              <a:t>. </a:t>
            </a:r>
            <a:r>
              <a:rPr lang="en-US" sz="2800" b="1" i="1" dirty="0" err="1"/>
              <a:t>Đúng</a:t>
            </a:r>
            <a:r>
              <a:rPr lang="en-US" sz="2800" b="1" i="1" dirty="0"/>
              <a:t> 8 </a:t>
            </a:r>
            <a:r>
              <a:rPr lang="en-US" sz="2800" b="1" i="1" dirty="0" err="1"/>
              <a:t>giờ</a:t>
            </a:r>
            <a:r>
              <a:rPr lang="en-US" sz="2800" b="1" i="1" dirty="0"/>
              <a:t>, </a:t>
            </a:r>
            <a:r>
              <a:rPr lang="en-US" sz="2800" b="1" i="1" dirty="0" err="1"/>
              <a:t>tàu</a:t>
            </a:r>
            <a:r>
              <a:rPr lang="en-US" sz="2800" b="1" i="1" dirty="0"/>
              <a:t> </a:t>
            </a:r>
            <a:r>
              <a:rPr lang="en-US" sz="2800" b="1" i="1" dirty="0" err="1"/>
              <a:t>bắt</a:t>
            </a:r>
            <a:r>
              <a:rPr lang="en-US" sz="2800" b="1" i="1" dirty="0"/>
              <a:t> </a:t>
            </a:r>
            <a:r>
              <a:rPr lang="en-US" sz="2800" b="1" i="1" dirty="0" err="1"/>
              <a:t>đầu</a:t>
            </a:r>
            <a:r>
              <a:rPr lang="en-US" sz="2800" b="1" i="1" dirty="0"/>
              <a:t> </a:t>
            </a:r>
            <a:r>
              <a:rPr lang="en-US" sz="2800" b="1" i="1" dirty="0" err="1"/>
              <a:t>chuyển</a:t>
            </a:r>
            <a:r>
              <a:rPr lang="en-US" sz="2800" b="1" i="1" dirty="0"/>
              <a:t> </a:t>
            </a:r>
            <a:r>
              <a:rPr lang="en-US" sz="2800" b="1" i="1" dirty="0" err="1"/>
              <a:t>bánh</a:t>
            </a:r>
            <a:r>
              <a:rPr lang="en-US" sz="2800" b="1" i="1" dirty="0"/>
              <a:t>. Qua ô </a:t>
            </a:r>
            <a:r>
              <a:rPr lang="en-US" sz="2800" b="1" i="1" dirty="0" err="1"/>
              <a:t>cửa</a:t>
            </a:r>
            <a:r>
              <a:rPr lang="en-US" sz="2800" b="1" i="1" dirty="0"/>
              <a:t>, </a:t>
            </a:r>
            <a:r>
              <a:rPr lang="en-US" sz="2800" b="1" i="1" dirty="0" err="1"/>
              <a:t>em</a:t>
            </a:r>
            <a:r>
              <a:rPr lang="en-US" sz="2800" b="1" i="1" dirty="0"/>
              <a:t> </a:t>
            </a:r>
            <a:r>
              <a:rPr lang="en-US" sz="2800" b="1" i="1" dirty="0" err="1"/>
              <a:t>thấy</a:t>
            </a:r>
            <a:r>
              <a:rPr lang="en-US" sz="2800" b="1" i="1" dirty="0"/>
              <a:t> </a:t>
            </a:r>
            <a:r>
              <a:rPr lang="en-US" sz="2800" b="1" i="1" dirty="0" err="1"/>
              <a:t>nhà</a:t>
            </a:r>
            <a:r>
              <a:rPr lang="en-US" sz="2800" b="1" i="1" dirty="0"/>
              <a:t> </a:t>
            </a:r>
            <a:r>
              <a:rPr lang="en-US" sz="2800" b="1" i="1" dirty="0" err="1"/>
              <a:t>cửa</a:t>
            </a:r>
            <a:r>
              <a:rPr lang="en-US" sz="2800" b="1" i="1" dirty="0"/>
              <a:t>, </a:t>
            </a:r>
            <a:r>
              <a:rPr lang="en-US" sz="2800" b="1" i="1" dirty="0" err="1"/>
              <a:t>làng</a:t>
            </a:r>
            <a:r>
              <a:rPr lang="en-US" sz="2800" b="1" i="1" dirty="0"/>
              <a:t> </a:t>
            </a:r>
            <a:r>
              <a:rPr lang="en-US" sz="2800" b="1" i="1" dirty="0" err="1"/>
              <a:t>mạc</a:t>
            </a:r>
            <a:r>
              <a:rPr lang="en-US" sz="2800" b="1" i="1" dirty="0"/>
              <a:t> </a:t>
            </a:r>
            <a:r>
              <a:rPr lang="en-US" sz="2800" b="1" i="1" dirty="0" err="1"/>
              <a:t>loang</a:t>
            </a:r>
            <a:r>
              <a:rPr lang="en-US" sz="2800" b="1" i="1" dirty="0"/>
              <a:t> </a:t>
            </a:r>
            <a:r>
              <a:rPr lang="en-US" sz="2800" b="1" i="1" dirty="0" err="1"/>
              <a:t>loáng</a:t>
            </a:r>
            <a:r>
              <a:rPr lang="en-US" sz="2800" b="1" i="1" dirty="0"/>
              <a:t> </a:t>
            </a:r>
            <a:r>
              <a:rPr lang="en-US" sz="2800" b="1" i="1" dirty="0" err="1"/>
              <a:t>lùi</a:t>
            </a:r>
            <a:r>
              <a:rPr lang="en-US" sz="2800" b="1" i="1" dirty="0"/>
              <a:t> </a:t>
            </a:r>
            <a:r>
              <a:rPr lang="en-US" sz="2800" b="1" i="1" dirty="0" err="1"/>
              <a:t>lại</a:t>
            </a:r>
            <a:r>
              <a:rPr lang="en-US" sz="2800" b="1" i="1" dirty="0"/>
              <a:t> </a:t>
            </a:r>
            <a:r>
              <a:rPr lang="en-US" sz="2800" b="1" i="1" dirty="0" err="1"/>
              <a:t>phía</a:t>
            </a:r>
            <a:r>
              <a:rPr lang="en-US" sz="2800" b="1" i="1" dirty="0"/>
              <a:t> </a:t>
            </a:r>
            <a:r>
              <a:rPr lang="en-US" sz="2800" b="1" i="1" dirty="0" err="1"/>
              <a:t>sau</a:t>
            </a:r>
            <a:r>
              <a:rPr lang="en-US" sz="2800" b="1" i="1" dirty="0"/>
              <a:t>.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838200" y="1752600"/>
            <a:ext cx="7391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04800" y="2667000"/>
            <a:ext cx="411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04800" y="2209800"/>
            <a:ext cx="4648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7239000" y="21336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7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7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71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1" grpId="0"/>
      <p:bldP spid="47112" grpId="0" animBg="1"/>
      <p:bldP spid="47113" grpId="0" animBg="1"/>
      <p:bldP spid="47114" grpId="0" animBg="1"/>
      <p:bldP spid="47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52228" name="ShockwaveFlash1" r:id="rId2" imgW="8381880" imgH="6019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438400" y="1676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II. Ghi nhớ : </a:t>
            </a:r>
            <a:r>
              <a:rPr lang="en-US" sz="2400" b="1"/>
              <a:t>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Trạng ngữ là thành phần phụ của câu xác định thời gian, nơi chốn, nguyên nhân, mục đích,…của sự việc nêu trong câu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7200" y="37338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Trạng ngữ trả lời cho các câu hỏi : Khi nào? ở đâu? Vì sao? Để làm gì?.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e0316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13300"/>
            <a:ext cx="213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2590800" y="2133600"/>
            <a:ext cx="5943600" cy="2286000"/>
          </a:xfrm>
          <a:prstGeom prst="wedgeRoundRectCallout">
            <a:avLst>
              <a:gd name="adj1" fmla="val -56306"/>
              <a:gd name="adj2" fmla="val 75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2400">
              <a:solidFill>
                <a:srgbClr val="802002"/>
              </a:solidFill>
            </a:endParaRPr>
          </a:p>
          <a:p>
            <a:pPr algn="ctr"/>
            <a:r>
              <a:rPr lang="en-US" sz="2400">
                <a:solidFill>
                  <a:srgbClr val="FF9900"/>
                </a:solidFill>
              </a:rPr>
              <a:t>- HỌC THUỘC PHẦN GHI NHỚ “THÊM TRẠNG NGỮ CHO CÂU”.</a:t>
            </a:r>
          </a:p>
          <a:p>
            <a:pPr algn="ctr"/>
            <a:r>
              <a:rPr lang="en-US" sz="2400">
                <a:solidFill>
                  <a:srgbClr val="FF9900"/>
                </a:solidFill>
              </a:rPr>
              <a:t> -CHUẨN BỊ BÀI MỚI: “</a:t>
            </a:r>
            <a:r>
              <a:rPr lang="en-US">
                <a:solidFill>
                  <a:srgbClr val="FF9900"/>
                </a:solidFill>
              </a:rPr>
              <a:t>THÊM TRẠNG NGỮ CHỈ NƠI CHỐN CHO CÂU”.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4724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CỦNG CỐ, DẶN DÒ: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build="allAtOnce" animBg="1"/>
      <p:bldP spid="512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ictu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138113" y="1039813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2133600" y="5334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3886200" y="6096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5791200" y="5334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7467600" y="6096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304800" y="47244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1981200" y="48006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3429000" y="48006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5029200" y="48768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749">
            <a:off x="6858000" y="50292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04800" y="990600"/>
            <a:ext cx="84582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CC009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 CÔ MẠNH KHOẺ HẠNH PHÚC </a:t>
            </a:r>
          </a:p>
        </p:txBody>
      </p:sp>
      <p:graphicFrame>
        <p:nvGraphicFramePr>
          <p:cNvPr id="56963" name="Object 643"/>
          <p:cNvGraphicFramePr>
            <a:graphicFrameLocks noChangeAspect="1"/>
          </p:cNvGraphicFramePr>
          <p:nvPr/>
        </p:nvGraphicFramePr>
        <p:xfrm>
          <a:off x="0" y="5486400"/>
          <a:ext cx="1228725" cy="1119188"/>
        </p:xfrm>
        <a:graphic>
          <a:graphicData uri="http://schemas.openxmlformats.org/presentationml/2006/ole">
            <p:oleObj spid="_x0000_s49168" name="CorelDRAW" r:id="rId6" imgW="1224360" imgH="1118160" progId="">
              <p:embed/>
            </p:oleObj>
          </a:graphicData>
        </a:graphic>
      </p:graphicFrame>
      <p:graphicFrame>
        <p:nvGraphicFramePr>
          <p:cNvPr id="13" name="Object 643"/>
          <p:cNvGraphicFramePr>
            <a:graphicFrameLocks noChangeAspect="1"/>
          </p:cNvGraphicFramePr>
          <p:nvPr/>
        </p:nvGraphicFramePr>
        <p:xfrm>
          <a:off x="4114800" y="5562600"/>
          <a:ext cx="1228725" cy="1119188"/>
        </p:xfrm>
        <a:graphic>
          <a:graphicData uri="http://schemas.openxmlformats.org/presentationml/2006/ole">
            <p:oleObj spid="_x0000_s49169" name="CorelDRAW" r:id="rId7" imgW="1224360" imgH="1118160" progId="">
              <p:embed/>
            </p:oleObj>
          </a:graphicData>
        </a:graphic>
      </p:graphicFrame>
      <p:graphicFrame>
        <p:nvGraphicFramePr>
          <p:cNvPr id="14" name="Object 643"/>
          <p:cNvGraphicFramePr>
            <a:graphicFrameLocks noChangeAspect="1"/>
          </p:cNvGraphicFramePr>
          <p:nvPr/>
        </p:nvGraphicFramePr>
        <p:xfrm>
          <a:off x="7543800" y="5562600"/>
          <a:ext cx="1228725" cy="1119188"/>
        </p:xfrm>
        <a:graphic>
          <a:graphicData uri="http://schemas.openxmlformats.org/presentationml/2006/ole">
            <p:oleObj spid="_x0000_s49170" name="CorelDRAW" r:id="rId8" imgW="1224360" imgH="1118160" progId="">
              <p:embed/>
            </p:oleObj>
          </a:graphicData>
        </a:graphic>
      </p:graphicFrame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685800" y="3124200"/>
            <a:ext cx="7924800" cy="12969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CHÚC CÁC EM CHĂM NGOAN HỌC GIỎI</a:t>
            </a:r>
          </a:p>
        </p:txBody>
      </p:sp>
      <p:pic>
        <p:nvPicPr>
          <p:cNvPr id="49173" name="L-p em vui ghê - Ng-c Minh - Nghe nh-c online - Download - Baamboo.co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04800" y="381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92" fill="hold"/>
                                        <p:tgtEl>
                                          <p:spTgt spid="49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20060925113730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48006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65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00999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24000" y="1828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Câu cảm dùng để làm gì ?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5800" y="4038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6600"/>
                </a:solidFill>
              </a:rPr>
              <a:t>Trong câu cảm, thường có những từ ngữ nào ?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62000" y="2667000"/>
            <a:ext cx="731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Câu cảm ( câu cảm thán) là câu dùng để bộc lộ cảm xúc ( vui mừng, thán phục, đau xót, ngạc nhiên,..) của người nói.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57200" y="48768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Trong câu cảm, thường có các từ ngữ: ôi, chao, chà, trời; quá, lắm, thật…Khi viết, cuối câu cảm thường có dấu chấm than.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2" grpId="1" animBg="1"/>
      <p:bldP spid="24583" grpId="0"/>
      <p:bldP spid="24586" grpId="0"/>
      <p:bldP spid="24587" grpId="0"/>
      <p:bldP spid="245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55300" name="ShockwaveFlash1" r:id="rId2" imgW="8610480" imgH="5943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2514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Bài mới :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I. Nhận xét:</a:t>
            </a:r>
            <a:r>
              <a:rPr lang="en-US" sz="2400"/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1. Đọc cặp câu sau và cho biết chúng có gì khác nhau.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57200" y="1905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a) I-ren trở thành một nhà khoa học nổi tiếng.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57200" y="2438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b) </a:t>
            </a:r>
            <a:r>
              <a:rPr lang="en-US" sz="2400" b="1" i="1"/>
              <a:t>Nhờ tinh thần học hỏi, sau này,</a:t>
            </a:r>
            <a:r>
              <a:rPr lang="en-US" sz="2400"/>
              <a:t> </a:t>
            </a:r>
            <a:r>
              <a:rPr lang="en-US" sz="2400" b="1"/>
              <a:t>I-ren trở thành một nhà khoa học nổi tiếng.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81000" y="3276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Câu b có thêm hai bộ phận (được in nghiêng) là :</a:t>
            </a: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33400" y="426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2. Đặt câu hỏi cho các phần in nghiêng ở câu b.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33400" y="5029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802002"/>
                </a:solidFill>
              </a:rPr>
              <a:t>Vì sao</a:t>
            </a:r>
            <a:r>
              <a:rPr lang="en-US" sz="2400" b="1"/>
              <a:t> I-ren trở thành một nhà khoa học nổi tiếng ?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57200" y="5562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802002"/>
                </a:solidFill>
              </a:rPr>
              <a:t>Nhờ đâu</a:t>
            </a:r>
            <a:r>
              <a:rPr lang="en-US" sz="2400" b="1"/>
              <a:t> I-ren trở thành một nhà khoa học nổi tiếng ?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33400" y="6096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802002"/>
                </a:solidFill>
              </a:rPr>
              <a:t>Khi nào</a:t>
            </a:r>
            <a:r>
              <a:rPr lang="en-US" sz="2400" b="1"/>
              <a:t> I-ren trở thành một nhà khoa học nổi tiếng ?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52400" y="152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SGK/ 126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590800" y="6096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09600" y="3733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9900"/>
                </a:solidFill>
              </a:rPr>
              <a:t>Nhờ tinh thần học hỏi, sau này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8" grpId="1" animBg="1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  <p:bldP spid="36876" grpId="0"/>
      <p:bldP spid="36877" grpId="0"/>
      <p:bldP spid="36879" grpId="0"/>
      <p:bldP spid="368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3. Mỗi phần in nghiêng bổ sung cho câu b ý nghĩa gì ?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8305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Phần in nghiêng ở câu b nêu </a:t>
            </a:r>
            <a:r>
              <a:rPr lang="en-US" sz="2400" b="1">
                <a:solidFill>
                  <a:srgbClr val="FF9900"/>
                </a:solidFill>
              </a:rPr>
              <a:t>nguyên nhân</a:t>
            </a:r>
            <a:r>
              <a:rPr lang="en-US" sz="2400"/>
              <a:t> ( </a:t>
            </a:r>
            <a:r>
              <a:rPr lang="en-US" sz="2400" b="1" i="1"/>
              <a:t>Nhờ tinh thần học hỏi ) và </a:t>
            </a:r>
            <a:r>
              <a:rPr lang="en-US" sz="2400" b="1" i="1">
                <a:solidFill>
                  <a:srgbClr val="FF9900"/>
                </a:solidFill>
              </a:rPr>
              <a:t>thời gian</a:t>
            </a:r>
            <a:r>
              <a:rPr lang="en-US" sz="2400" b="1" i="1"/>
              <a:t> ( sau này) xảy ra ở sự việc nói ở chủ ngữ và vị ngữ (</a:t>
            </a:r>
            <a:r>
              <a:rPr lang="en-US" sz="2400" b="1"/>
              <a:t> I-ren trở thành một nhà khoa học nổi tiếng.)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52400" y="152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SGK/ 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SGK/ 126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Em có nhận xét gì vị trí đứng của các phần in nghiêng.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304800" y="42672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Các phần in nghiêng có thể đứng đầu câu,cuối câu hoặc đứng giữa chủ ngữ và vị ngữ.</a:t>
            </a:r>
            <a:endParaRPr lang="en-US" sz="2400" b="1"/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81000" y="50292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Khi ta thay đổi vị trí của các phần in nghiêng nghĩa của câu có bị thay đổi không?</a:t>
            </a:r>
            <a:endParaRPr lang="en-US" sz="2400" b="1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57200" y="5867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Khi ta thay đổi vị trí của các phần in nghiêng thì  nghĩa của câu không thay đổi.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286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Em hãy thay đổi vị trí của các phần in nghiêng trong câu?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57200" y="1143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Ví dụ :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228600" y="1447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/>
              <a:t>Sau này,</a:t>
            </a:r>
            <a:r>
              <a:rPr lang="en-US" sz="2200"/>
              <a:t> </a:t>
            </a:r>
            <a:r>
              <a:rPr lang="en-US" sz="2200" b="1"/>
              <a:t>I-ren trở thành một nhà khoa học nổi tiếng </a:t>
            </a:r>
            <a:r>
              <a:rPr lang="en-US" sz="2200" b="1" i="1"/>
              <a:t>nhờ tinh thần học hỏi</a:t>
            </a:r>
            <a:r>
              <a:rPr lang="en-US" sz="2200"/>
              <a:t> </a:t>
            </a:r>
            <a:r>
              <a:rPr lang="en-US" sz="2200" b="1"/>
              <a:t>.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304800" y="2209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I-ren, </a:t>
            </a:r>
            <a:r>
              <a:rPr lang="en-US" sz="2200" b="1" i="1"/>
              <a:t>sau này </a:t>
            </a:r>
            <a:r>
              <a:rPr lang="en-US" sz="2200" b="1"/>
              <a:t>trở thành một nhà khoa học nổi tiếng </a:t>
            </a:r>
            <a:r>
              <a:rPr lang="en-US" sz="2200" b="1" i="1"/>
              <a:t>nhờ tinh thần học hỏi</a:t>
            </a:r>
            <a:r>
              <a:rPr lang="en-US" sz="2200"/>
              <a:t> </a:t>
            </a:r>
            <a:r>
              <a:rPr lang="en-US" sz="2200" b="1"/>
              <a:t>.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457200" y="2971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/>
              <a:t>Nhờ tinh thần học hỏi</a:t>
            </a:r>
            <a:r>
              <a:rPr lang="en-US" sz="2200"/>
              <a:t> </a:t>
            </a:r>
            <a:r>
              <a:rPr lang="en-US" sz="2200" b="1"/>
              <a:t>, I-ren </a:t>
            </a:r>
            <a:r>
              <a:rPr lang="en-US" sz="2200" b="1" i="1"/>
              <a:t>sau này </a:t>
            </a:r>
            <a:r>
              <a:rPr lang="en-US" sz="2200" b="1"/>
              <a:t>trở thành một nhà khoa học nổi tiếng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9" grpId="0"/>
      <p:bldP spid="124940" grpId="0"/>
      <p:bldP spid="124941" grpId="0"/>
      <p:bldP spid="124942" grpId="0"/>
      <p:bldP spid="124944" grpId="0"/>
      <p:bldP spid="124945" grpId="0"/>
      <p:bldP spid="124946" grpId="0"/>
      <p:bldP spid="124947" grpId="0"/>
      <p:bldP spid="1249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Trạng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ngữ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là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gì</a:t>
            </a:r>
            <a:r>
              <a:rPr lang="en-US" sz="28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Trạng ngữ là thành phần phụ của câu xác định thời gian, nơi chốn, nguyên nhân, mục đích,…của sự việc nêu trong câu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838200" y="30480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Trạng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ngữ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trả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lời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các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câu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hỏi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52400" y="37338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Trạng ngữ trả lời cho các câu hỏi : Khi nào? Ở đâu? Vì sao? Để làm gì?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0" y="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SGK/ 126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838200" y="47244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Trạng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ngữ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vị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trí</a:t>
            </a:r>
            <a:r>
              <a:rPr lang="en-US" sz="2800" b="1" i="1" dirty="0">
                <a:solidFill>
                  <a:srgbClr val="FF0000"/>
                </a:solidFill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</a:rPr>
              <a:t>đâu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trong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câu</a:t>
            </a:r>
            <a:r>
              <a:rPr lang="en-US" sz="28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609600" y="54102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Trạng ngữ có thể đứng đầu câu,cuối câu hoặc đứng giữa chủ ngữ và vị ngữ.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7" grpId="0"/>
      <p:bldP spid="125958" grpId="0"/>
      <p:bldP spid="125959" grpId="0"/>
      <p:bldP spid="125962" grpId="0"/>
      <p:bldP spid="1259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Trạng ngữ là thành phần phụ của câu xác định thời gian, nơi chốn, nguyên nhân, mục đích,…của sự việc nêu trong câu.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09600" y="38100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Trạng ngữ trả lời cho các câu hỏi : Khi nào? ở đâu? Vì sao? Để làm gì?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04800" y="990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I. Nhận xét:</a:t>
            </a:r>
            <a:r>
              <a:rPr lang="en-US" sz="2400"/>
              <a:t> 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81000" y="1524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II. Ghi nhớ : </a:t>
            </a:r>
            <a:r>
              <a:rPr lang="en-US" sz="2400"/>
              <a:t>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0" y="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SGK/ 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3" grpId="0"/>
      <p:bldP spid="450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SGK/ 126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II. Ghi nhớ : </a:t>
            </a:r>
            <a:r>
              <a:rPr lang="en-US" sz="2400"/>
              <a:t>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I. Nhận xét:</a:t>
            </a:r>
            <a:r>
              <a:rPr lang="en-US" sz="2400"/>
              <a:t>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" y="1905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III. Luyện tập :</a:t>
            </a:r>
            <a:endParaRPr lang="en-US" sz="2400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57200" y="2438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1. Tìm trạng ngữ trong  các câu sau :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57200" y="30480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400"/>
              <a:t>Ngày xưa, Rùa có một cái mai láng bóng.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                                                  VÕ QUẢNG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57200" y="39624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b. Trong vườn, muôn loài hoa đua nở.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                                                  XUÂN QUỲNH.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33400" y="4953000"/>
            <a:ext cx="8229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c. Từ tờ mờ sáng, cô Thảo đã dậy sắm sửa đi về làng. Làng cô ở cách làng Mỹ Lý hơn mười lăm cây số. Vì vậy, mỗi năm cô chỉ về làng chừng hai ba lượt.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                                                   Theo THANH TỊNH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838200" y="28956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46089" grpId="0"/>
      <p:bldP spid="46090" grpId="0"/>
      <p:bldP spid="46091" grpId="0"/>
      <p:bldP spid="46092" grpId="0"/>
      <p:bldP spid="46093" grpId="0"/>
      <p:bldP spid="460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729&quot;&gt;&lt;/object&gt;&lt;object type=&quot;2&quot; unique_id=&quot;10730&quot;&gt;&lt;object type=&quot;3&quot; unique_id=&quot;10731&quot;&gt;&lt;property id=&quot;20148&quot; value=&quot;5&quot;/&gt;&lt;property id=&quot;20300&quot; value=&quot;Slide 1&quot;/&gt;&lt;property id=&quot;20307&quot; value=&quot;273&quot;/&gt;&lt;/object&gt;&lt;object type=&quot;3&quot; unique_id=&quot;10732&quot;&gt;&lt;property id=&quot;20148&quot; value=&quot;5&quot;/&gt;&lt;property id=&quot;20300&quot; value=&quot;Slide 2&quot;/&gt;&lt;property id=&quot;20307&quot; value=&quot;257&quot;/&gt;&lt;/object&gt;&lt;object type=&quot;3&quot; unique_id=&quot;10733&quot;&gt;&lt;property id=&quot;20148&quot; value=&quot;5&quot;/&gt;&lt;property id=&quot;20300&quot; value=&quot;Slide 3&quot;/&gt;&lt;property id=&quot;20307&quot; value=&quot;270&quot;/&gt;&lt;/object&gt;&lt;object type=&quot;3&quot; unique_id=&quot;10734&quot;&gt;&lt;property id=&quot;20148&quot; value=&quot;5&quot;/&gt;&lt;property id=&quot;20300&quot; value=&quot;Slide 4&quot;/&gt;&lt;property id=&quot;20307&quot; value=&quot;259&quot;/&gt;&lt;/object&gt;&lt;object type=&quot;3&quot; unique_id=&quot;10735&quot;&gt;&lt;property id=&quot;20148&quot; value=&quot;5&quot;/&gt;&lt;property id=&quot;20300&quot; value=&quot;Slide 5&quot;/&gt;&lt;property id=&quot;20307&quot; value=&quot;260&quot;/&gt;&lt;/object&gt;&lt;object type=&quot;3&quot; unique_id=&quot;10736&quot;&gt;&lt;property id=&quot;20148&quot; value=&quot;5&quot;/&gt;&lt;property id=&quot;20300&quot; value=&quot;Slide 6&quot;/&gt;&lt;property id=&quot;20307&quot; value=&quot;271&quot;/&gt;&lt;/object&gt;&lt;object type=&quot;3&quot; unique_id=&quot;10737&quot;&gt;&lt;property id=&quot;20148&quot; value=&quot;5&quot;/&gt;&lt;property id=&quot;20300&quot; value=&quot;Slide 7&quot;/&gt;&lt;property id=&quot;20307&quot; value=&quot;272&quot;/&gt;&lt;/object&gt;&lt;object type=&quot;3&quot; unique_id=&quot;10738&quot;&gt;&lt;property id=&quot;20148&quot; value=&quot;5&quot;/&gt;&lt;property id=&quot;20300&quot; value=&quot;Slide 8&quot;/&gt;&lt;property id=&quot;20307&quot; value=&quot;261&quot;/&gt;&lt;/object&gt;&lt;object type=&quot;3&quot; unique_id=&quot;10739&quot;&gt;&lt;property id=&quot;20148&quot; value=&quot;5&quot;/&gt;&lt;property id=&quot;20300&quot; value=&quot;Slide 9&quot;/&gt;&lt;property id=&quot;20307&quot; value=&quot;262&quot;/&gt;&lt;/object&gt;&lt;object type=&quot;3&quot; unique_id=&quot;10740&quot;&gt;&lt;property id=&quot;20148&quot; value=&quot;5&quot;/&gt;&lt;property id=&quot;20300&quot; value=&quot;Slide 10&quot;/&gt;&lt;property id=&quot;20307&quot; value=&quot;264&quot;/&gt;&lt;/object&gt;&lt;object type=&quot;3&quot; unique_id=&quot;10741&quot;&gt;&lt;property id=&quot;20148&quot; value=&quot;5&quot;/&gt;&lt;property id=&quot;20300&quot; value=&quot;Slide 11&quot;/&gt;&lt;property id=&quot;20307&quot; value=&quot;263&quot;/&gt;&lt;/object&gt;&lt;object type=&quot;3&quot; unique_id=&quot;10742&quot;&gt;&lt;property id=&quot;20148&quot; value=&quot;5&quot;/&gt;&lt;property id=&quot;20300&quot; value=&quot;Slide 12&quot;/&gt;&lt;property id=&quot;20307&quot; value=&quot;268&quot;/&gt;&lt;/object&gt;&lt;object type=&quot;3&quot; unique_id=&quot;10743&quot;&gt;&lt;property id=&quot;20148&quot; value=&quot;5&quot;/&gt;&lt;property id=&quot;20300&quot; value=&quot;Slide 13&quot;/&gt;&lt;property id=&quot;20307&quot; value=&quot;266&quot;/&gt;&lt;/object&gt;&lt;object type=&quot;3&quot; unique_id=&quot;10744&quot;&gt;&lt;property id=&quot;20148&quot; value=&quot;5&quot;/&gt;&lt;property id=&quot;20300&quot; value=&quot;Slide 14&quot;/&gt;&lt;property id=&quot;20307&quot; value=&quot;267&quot;/&gt;&lt;/object&gt;&lt;object type=&quot;3&quot; unique_id=&quot;10745&quot;&gt;&lt;property id=&quot;20148&quot; value=&quot;5&quot;/&gt;&lt;property id=&quot;20300&quot; value=&quot;Slide 15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1047</Words>
  <Application>Microsoft Office PowerPoint</Application>
  <PresentationFormat>On-screen Show (4:3)</PresentationFormat>
  <Paragraphs>81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phuc</dc:creator>
  <cp:lastModifiedBy>AutoBVT</cp:lastModifiedBy>
  <cp:revision>55</cp:revision>
  <dcterms:created xsi:type="dcterms:W3CDTF">2011-04-11T07:32:06Z</dcterms:created>
  <dcterms:modified xsi:type="dcterms:W3CDTF">2016-04-14T03:25:13Z</dcterms:modified>
</cp:coreProperties>
</file>